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84518A-F05C-4DB2-8DE9-5A4E44D27FB1}" v="4" dt="2024-01-22T02:35:59.7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ussin, Brooklyn" userId="S::roubro@edu.emsb.qc.ca::933d1e64-9b15-43e3-83d6-3beef5de0158" providerId="AD" clId="Web-{4CDDA5C6-B82F-49EA-A9DC-B7AD9FB7A6A8}"/>
    <pc:docChg chg="modSld">
      <pc:chgData name="Roussin, Brooklyn" userId="S::roubro@edu.emsb.qc.ca::933d1e64-9b15-43e3-83d6-3beef5de0158" providerId="AD" clId="Web-{4CDDA5C6-B82F-49EA-A9DC-B7AD9FB7A6A8}" dt="2023-11-12T23:38:33.367" v="2" actId="1076"/>
      <pc:docMkLst>
        <pc:docMk/>
      </pc:docMkLst>
      <pc:sldChg chg="modSp">
        <pc:chgData name="Roussin, Brooklyn" userId="S::roubro@edu.emsb.qc.ca::933d1e64-9b15-43e3-83d6-3beef5de0158" providerId="AD" clId="Web-{4CDDA5C6-B82F-49EA-A9DC-B7AD9FB7A6A8}" dt="2023-11-12T23:38:33.367" v="2" actId="1076"/>
        <pc:sldMkLst>
          <pc:docMk/>
          <pc:sldMk cId="2242633134" sldId="256"/>
        </pc:sldMkLst>
        <pc:spChg chg="mod">
          <ac:chgData name="Roussin, Brooklyn" userId="S::roubro@edu.emsb.qc.ca::933d1e64-9b15-43e3-83d6-3beef5de0158" providerId="AD" clId="Web-{4CDDA5C6-B82F-49EA-A9DC-B7AD9FB7A6A8}" dt="2023-11-12T23:38:33.367" v="2" actId="1076"/>
          <ac:spMkLst>
            <pc:docMk/>
            <pc:sldMk cId="2242633134" sldId="256"/>
            <ac:spMk id="2" creationId="{00000000-0000-0000-0000-000000000000}"/>
          </ac:spMkLst>
        </pc:spChg>
      </pc:sldChg>
    </pc:docChg>
  </pc:docChgLst>
  <pc:docChgLst>
    <pc:chgData name="Roussin, Brooklyn" userId="S::roubro@edu.emsb.qc.ca::933d1e64-9b15-43e3-83d6-3beef5de0158" providerId="AD" clId="Web-{0884518A-F05C-4DB2-8DE9-5A4E44D27FB1}"/>
    <pc:docChg chg="modSld">
      <pc:chgData name="Roussin, Brooklyn" userId="S::roubro@edu.emsb.qc.ca::933d1e64-9b15-43e3-83d6-3beef5de0158" providerId="AD" clId="Web-{0884518A-F05C-4DB2-8DE9-5A4E44D27FB1}" dt="2024-01-22T02:35:55.325" v="2" actId="20577"/>
      <pc:docMkLst>
        <pc:docMk/>
      </pc:docMkLst>
      <pc:sldChg chg="modSp">
        <pc:chgData name="Roussin, Brooklyn" userId="S::roubro@edu.emsb.qc.ca::933d1e64-9b15-43e3-83d6-3beef5de0158" providerId="AD" clId="Web-{0884518A-F05C-4DB2-8DE9-5A4E44D27FB1}" dt="2024-01-22T02:35:55.325" v="2" actId="20577"/>
        <pc:sldMkLst>
          <pc:docMk/>
          <pc:sldMk cId="3235500252" sldId="262"/>
        </pc:sldMkLst>
        <pc:spChg chg="mod">
          <ac:chgData name="Roussin, Brooklyn" userId="S::roubro@edu.emsb.qc.ca::933d1e64-9b15-43e3-83d6-3beef5de0158" providerId="AD" clId="Web-{0884518A-F05C-4DB2-8DE9-5A4E44D27FB1}" dt="2024-01-22T02:35:55.325" v="2" actId="20577"/>
          <ac:spMkLst>
            <pc:docMk/>
            <pc:sldMk cId="3235500252" sldId="262"/>
            <ac:spMk id="2" creationId="{00000000-0000-0000-0000-000000000000}"/>
          </ac:spMkLst>
        </pc:spChg>
        <pc:picChg chg="mod">
          <ac:chgData name="Roussin, Brooklyn" userId="S::roubro@edu.emsb.qc.ca::933d1e64-9b15-43e3-83d6-3beef5de0158" providerId="AD" clId="Web-{0884518A-F05C-4DB2-8DE9-5A4E44D27FB1}" dt="2024-01-22T02:35:43.325" v="0" actId="1076"/>
          <ac:picMkLst>
            <pc:docMk/>
            <pc:sldMk cId="3235500252" sldId="262"/>
            <ac:picMk id="4" creationId="{00000000-0000-0000-0000-000000000000}"/>
          </ac:picMkLst>
        </pc:picChg>
      </pc:sldChg>
    </pc:docChg>
  </pc:docChgLst>
  <pc:docChgLst>
    <pc:chgData name="Coretti, Jenna" userId="S::corjen@edu.emsb.qc.ca::fa041acb-43ef-46ed-927f-53b74881bf24" providerId="AD" clId="Web-{0077F9A1-29A2-468C-8AE8-34DBCAEB1BB3}"/>
    <pc:docChg chg="modSld">
      <pc:chgData name="Coretti, Jenna" userId="S::corjen@edu.emsb.qc.ca::fa041acb-43ef-46ed-927f-53b74881bf24" providerId="AD" clId="Web-{0077F9A1-29A2-468C-8AE8-34DBCAEB1BB3}" dt="2023-11-01T20:50:09.310" v="0" actId="20577"/>
      <pc:docMkLst>
        <pc:docMk/>
      </pc:docMkLst>
      <pc:sldChg chg="modSp">
        <pc:chgData name="Coretti, Jenna" userId="S::corjen@edu.emsb.qc.ca::fa041acb-43ef-46ed-927f-53b74881bf24" providerId="AD" clId="Web-{0077F9A1-29A2-468C-8AE8-34DBCAEB1BB3}" dt="2023-11-01T20:50:09.310" v="0" actId="20577"/>
        <pc:sldMkLst>
          <pc:docMk/>
          <pc:sldMk cId="1355916269" sldId="259"/>
        </pc:sldMkLst>
        <pc:spChg chg="mod">
          <ac:chgData name="Coretti, Jenna" userId="S::corjen@edu.emsb.qc.ca::fa041acb-43ef-46ed-927f-53b74881bf24" providerId="AD" clId="Web-{0077F9A1-29A2-468C-8AE8-34DBCAEB1BB3}" dt="2023-11-01T20:50:09.310" v="0" actId="20577"/>
          <ac:spMkLst>
            <pc:docMk/>
            <pc:sldMk cId="1355916269" sldId="259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1/21/2024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069" y="1360336"/>
            <a:ext cx="9966960" cy="3035808"/>
          </a:xfrm>
        </p:spPr>
        <p:txBody>
          <a:bodyPr/>
          <a:lstStyle/>
          <a:p>
            <a:r>
              <a:rPr lang="en-CA"/>
              <a:t>Reading Response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42633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/>
              <a:t>Analyze a text’s purpose and efficiency.</a:t>
            </a:r>
          </a:p>
          <a:p>
            <a:endParaRPr lang="en-CA"/>
          </a:p>
          <a:p>
            <a:r>
              <a:rPr lang="en-CA"/>
              <a:t>Throughout your response, </a:t>
            </a:r>
            <a:r>
              <a:rPr lang="en-CA" b="1"/>
              <a:t>always refer back to the themes and meanings</a:t>
            </a:r>
          </a:p>
          <a:p>
            <a:endParaRPr lang="en-CA"/>
          </a:p>
          <a:p>
            <a:r>
              <a:rPr lang="en-CA" u="sng"/>
              <a:t>Tone</a:t>
            </a:r>
            <a:r>
              <a:rPr lang="en-CA"/>
              <a:t>: Formal (Avoid using “I”) </a:t>
            </a:r>
          </a:p>
          <a:p>
            <a:r>
              <a:rPr lang="en-CA" u="sng"/>
              <a:t>Writing Conventions</a:t>
            </a:r>
            <a:r>
              <a:rPr lang="en-CA"/>
              <a:t>: Avoid grammatical errors, use transitional words and phrases and integrate your quotes.</a:t>
            </a:r>
          </a:p>
          <a:p>
            <a:r>
              <a:rPr lang="en-CA" u="sng"/>
              <a:t>Word Count</a:t>
            </a:r>
            <a:r>
              <a:rPr lang="en-CA"/>
              <a:t>: 500</a:t>
            </a:r>
          </a:p>
        </p:txBody>
      </p:sp>
    </p:spTree>
    <p:extLst>
      <p:ext uri="{BB962C8B-B14F-4D97-AF65-F5344CB8AC3E}">
        <p14:creationId xmlns:p14="http://schemas.microsoft.com/office/powerpoint/2010/main" val="1821784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329184"/>
            <a:ext cx="10058400" cy="1609344"/>
          </a:xfrm>
        </p:spPr>
        <p:txBody>
          <a:bodyPr/>
          <a:lstStyle/>
          <a:p>
            <a:r>
              <a:rPr lang="en-CA"/>
              <a:t>Paragraph 1: Meaning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691640"/>
            <a:ext cx="10396728" cy="4681728"/>
          </a:xfrm>
        </p:spPr>
        <p:txBody>
          <a:bodyPr>
            <a:normAutofit/>
          </a:bodyPr>
          <a:lstStyle/>
          <a:p>
            <a:pPr lvl="0"/>
            <a:r>
              <a:rPr lang="en-CA"/>
              <a:t>Topic Sentence	</a:t>
            </a:r>
          </a:p>
          <a:p>
            <a:pPr lvl="1"/>
            <a:r>
              <a:rPr lang="en-CA"/>
              <a:t>Identify the title and author</a:t>
            </a:r>
          </a:p>
          <a:p>
            <a:pPr lvl="1"/>
            <a:r>
              <a:rPr lang="en-CA"/>
              <a:t>Identify the theme/main idea</a:t>
            </a:r>
          </a:p>
          <a:p>
            <a:pPr lvl="1"/>
            <a:r>
              <a:rPr lang="en-CA"/>
              <a:t>Identify a secondary theme/main idea</a:t>
            </a:r>
          </a:p>
          <a:p>
            <a:pPr lvl="0"/>
            <a:r>
              <a:rPr lang="en-CA"/>
              <a:t>Discuss the </a:t>
            </a:r>
            <a:r>
              <a:rPr lang="en-CA" b="1"/>
              <a:t>themes</a:t>
            </a:r>
          </a:p>
          <a:p>
            <a:pPr lvl="1"/>
            <a:r>
              <a:rPr lang="en-CA"/>
              <a:t>What do they mean?</a:t>
            </a:r>
          </a:p>
          <a:p>
            <a:pPr lvl="1"/>
            <a:r>
              <a:rPr lang="en-CA"/>
              <a:t>Why are they relevant?</a:t>
            </a:r>
          </a:p>
          <a:p>
            <a:pPr lvl="0"/>
            <a:r>
              <a:rPr lang="en-CA"/>
              <a:t>Provide </a:t>
            </a:r>
            <a:r>
              <a:rPr lang="en-CA" b="1"/>
              <a:t>specific examples </a:t>
            </a:r>
            <a:r>
              <a:rPr lang="en-CA"/>
              <a:t>of the </a:t>
            </a:r>
            <a:r>
              <a:rPr lang="en-CA" b="1"/>
              <a:t>primary theme </a:t>
            </a:r>
            <a:r>
              <a:rPr lang="en-CA"/>
              <a:t>from the text</a:t>
            </a:r>
          </a:p>
          <a:p>
            <a:pPr lvl="1"/>
            <a:r>
              <a:rPr lang="en-CA"/>
              <a:t>Provide </a:t>
            </a:r>
            <a:r>
              <a:rPr lang="en-CA" b="1"/>
              <a:t>quotes</a:t>
            </a:r>
            <a:r>
              <a:rPr lang="en-CA"/>
              <a:t> from the text</a:t>
            </a:r>
          </a:p>
          <a:p>
            <a:pPr lvl="1"/>
            <a:r>
              <a:rPr lang="en-CA" b="1"/>
              <a:t>Explain</a:t>
            </a:r>
            <a:r>
              <a:rPr lang="en-CA"/>
              <a:t> the meaning of the quotes and how it shows the theme</a:t>
            </a:r>
          </a:p>
          <a:p>
            <a:pPr lvl="0"/>
            <a:r>
              <a:rPr lang="en-CA"/>
              <a:t>Provide a </a:t>
            </a:r>
            <a:r>
              <a:rPr lang="en-CA" b="1"/>
              <a:t>specific example </a:t>
            </a:r>
            <a:r>
              <a:rPr lang="en-CA"/>
              <a:t>of the </a:t>
            </a:r>
            <a:r>
              <a:rPr lang="en-CA" b="1"/>
              <a:t>secondary theme </a:t>
            </a:r>
            <a:r>
              <a:rPr lang="en-CA"/>
              <a:t>from the text</a:t>
            </a:r>
          </a:p>
          <a:p>
            <a:pPr lvl="1"/>
            <a:r>
              <a:rPr lang="en-CA"/>
              <a:t>Provide a </a:t>
            </a:r>
            <a:r>
              <a:rPr lang="en-CA" b="1"/>
              <a:t>quote</a:t>
            </a:r>
            <a:r>
              <a:rPr lang="en-CA"/>
              <a:t> from the text</a:t>
            </a:r>
          </a:p>
          <a:p>
            <a:pPr lvl="1"/>
            <a:r>
              <a:rPr lang="en-CA" b="1"/>
              <a:t>Explain</a:t>
            </a:r>
            <a:r>
              <a:rPr lang="en-CA"/>
              <a:t> the meaning of the quote and how it shows the theme</a:t>
            </a:r>
          </a:p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2991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Paragraph 2 : Codes and Conventions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2121408"/>
            <a:ext cx="10259568" cy="4443984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CA"/>
              <a:t>Topic Sentence</a:t>
            </a:r>
          </a:p>
          <a:p>
            <a:pPr lvl="1"/>
            <a:r>
              <a:rPr lang="en-CA"/>
              <a:t>Identify 2 codes and conventions that help demonstrate the main theme</a:t>
            </a:r>
          </a:p>
          <a:p>
            <a:pPr lvl="1"/>
            <a:endParaRPr lang="en-CA"/>
          </a:p>
          <a:p>
            <a:pPr lvl="0"/>
            <a:r>
              <a:rPr lang="en-CA"/>
              <a:t>Discuss one </a:t>
            </a:r>
            <a:r>
              <a:rPr lang="en-CA" b="1"/>
              <a:t>Code and Convention </a:t>
            </a:r>
            <a:r>
              <a:rPr lang="en-CA"/>
              <a:t>and how it demonstrates the theme</a:t>
            </a:r>
          </a:p>
          <a:p>
            <a:pPr lvl="1"/>
            <a:r>
              <a:rPr lang="en-CA"/>
              <a:t>Provide 2 </a:t>
            </a:r>
            <a:r>
              <a:rPr lang="en-CA" b="1"/>
              <a:t>quotes</a:t>
            </a:r>
            <a:r>
              <a:rPr lang="en-CA"/>
              <a:t> showing the code and convention</a:t>
            </a:r>
          </a:p>
          <a:p>
            <a:pPr lvl="1"/>
            <a:r>
              <a:rPr lang="en-CA" b="1"/>
              <a:t>Explain</a:t>
            </a:r>
            <a:r>
              <a:rPr lang="en-CA"/>
              <a:t> how it </a:t>
            </a:r>
            <a:r>
              <a:rPr lang="en-CA" b="1"/>
              <a:t>connects to the theme</a:t>
            </a:r>
          </a:p>
          <a:p>
            <a:pPr lvl="0"/>
            <a:r>
              <a:rPr lang="en-CA"/>
              <a:t>Discuss </a:t>
            </a:r>
            <a:r>
              <a:rPr lang="en-CA" b="1"/>
              <a:t>a second Code and Convention </a:t>
            </a:r>
            <a:r>
              <a:rPr lang="en-CA"/>
              <a:t>and how it demonstrates the theme</a:t>
            </a:r>
          </a:p>
          <a:p>
            <a:pPr lvl="1"/>
            <a:r>
              <a:rPr lang="en-CA"/>
              <a:t>Provide 2 </a:t>
            </a:r>
            <a:r>
              <a:rPr lang="en-CA" b="1"/>
              <a:t>quotes</a:t>
            </a:r>
            <a:r>
              <a:rPr lang="en-CA"/>
              <a:t> showing the  code and convention</a:t>
            </a:r>
          </a:p>
          <a:p>
            <a:pPr lvl="1"/>
            <a:r>
              <a:rPr lang="en-CA"/>
              <a:t>E</a:t>
            </a:r>
            <a:r>
              <a:rPr lang="en-CA" b="1"/>
              <a:t>xplain</a:t>
            </a:r>
            <a:r>
              <a:rPr lang="en-CA"/>
              <a:t> how it </a:t>
            </a:r>
            <a:r>
              <a:rPr lang="en-CA" b="1"/>
              <a:t>connects to the theme</a:t>
            </a:r>
          </a:p>
          <a:p>
            <a:pPr lvl="1"/>
            <a:endParaRPr lang="en-CA"/>
          </a:p>
          <a:p>
            <a:pPr marL="0" indent="0">
              <a:buNone/>
            </a:pPr>
            <a:r>
              <a:rPr lang="en-CA" u="sng"/>
              <a:t>*Codes and Conventions</a:t>
            </a:r>
            <a:r>
              <a:rPr lang="en-CA"/>
              <a:t>: Symbolism, foreshadowing, flashbacks, metaphors/similes, conflict, irony </a:t>
            </a:r>
            <a:r>
              <a:rPr lang="en-CA" err="1"/>
              <a:t>etc</a:t>
            </a:r>
            <a:r>
              <a:rPr lang="en-CA"/>
              <a:t>…</a:t>
            </a:r>
          </a:p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5916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Paragraph 3: Connections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828800"/>
            <a:ext cx="10561320" cy="4709160"/>
          </a:xfrm>
        </p:spPr>
        <p:txBody>
          <a:bodyPr>
            <a:normAutofit lnSpcReduction="10000"/>
          </a:bodyPr>
          <a:lstStyle/>
          <a:p>
            <a:pPr lvl="0"/>
            <a:r>
              <a:rPr lang="en-CA"/>
              <a:t>Topic Sentence</a:t>
            </a:r>
          </a:p>
          <a:p>
            <a:pPr lvl="1"/>
            <a:r>
              <a:rPr lang="en-CA"/>
              <a:t>Identify outside text and type of connection</a:t>
            </a:r>
          </a:p>
          <a:p>
            <a:pPr lvl="1"/>
            <a:endParaRPr lang="en-CA"/>
          </a:p>
          <a:p>
            <a:pPr lvl="0"/>
            <a:r>
              <a:rPr lang="en-CA" b="1"/>
              <a:t>Compare</a:t>
            </a:r>
            <a:r>
              <a:rPr lang="en-CA"/>
              <a:t> both texts</a:t>
            </a:r>
          </a:p>
          <a:p>
            <a:pPr lvl="1"/>
            <a:r>
              <a:rPr lang="en-CA"/>
              <a:t>Explain how your outside text connects to the given text</a:t>
            </a:r>
          </a:p>
          <a:p>
            <a:pPr lvl="1"/>
            <a:r>
              <a:rPr lang="en-CA"/>
              <a:t>Half the paragraph explaining the outside text’s similarities</a:t>
            </a:r>
          </a:p>
          <a:p>
            <a:pPr lvl="1"/>
            <a:r>
              <a:rPr lang="en-CA"/>
              <a:t>Half the paragraph explaining the given text’s similarities.</a:t>
            </a:r>
          </a:p>
          <a:p>
            <a:pPr lvl="1"/>
            <a:r>
              <a:rPr lang="en-CA"/>
              <a:t>Include details and quotes to back up your thoughts</a:t>
            </a:r>
          </a:p>
          <a:p>
            <a:pPr lvl="2"/>
            <a:r>
              <a:rPr lang="en-CA"/>
              <a:t>Be as detailed as possible about the outside text</a:t>
            </a:r>
          </a:p>
          <a:p>
            <a:pPr lvl="2"/>
            <a:r>
              <a:rPr lang="en-CA"/>
              <a:t>Use Quotes from the text in the exam</a:t>
            </a:r>
          </a:p>
          <a:p>
            <a:pPr lvl="2"/>
            <a:endParaRPr lang="en-CA"/>
          </a:p>
          <a:p>
            <a:pPr marL="0" indent="0">
              <a:buNone/>
            </a:pPr>
            <a:r>
              <a:rPr lang="en-CA" b="1"/>
              <a:t>*Types of Connections:</a:t>
            </a:r>
            <a:br>
              <a:rPr lang="en-CA"/>
            </a:br>
            <a:r>
              <a:rPr lang="en-CA"/>
              <a:t> 	</a:t>
            </a:r>
            <a:r>
              <a:rPr lang="en-CA" u="sng"/>
              <a:t>Literary Connections</a:t>
            </a:r>
            <a:r>
              <a:rPr lang="en-CA"/>
              <a:t>: books, short stories, poems</a:t>
            </a:r>
            <a:br>
              <a:rPr lang="en-CA"/>
            </a:br>
            <a:r>
              <a:rPr lang="en-CA"/>
              <a:t> 	</a:t>
            </a:r>
            <a:r>
              <a:rPr lang="en-CA" u="sng"/>
              <a:t>Media Connections</a:t>
            </a:r>
            <a:r>
              <a:rPr lang="en-CA"/>
              <a:t>: Film, TV episode, magazines</a:t>
            </a:r>
            <a:br>
              <a:rPr lang="en-CA"/>
            </a:br>
            <a:r>
              <a:rPr lang="en-CA"/>
              <a:t> 	</a:t>
            </a:r>
            <a:r>
              <a:rPr lang="en-CA" u="sng"/>
              <a:t>Global Connections</a:t>
            </a:r>
            <a:r>
              <a:rPr lang="en-CA"/>
              <a:t>: current affairs/new events</a:t>
            </a:r>
          </a:p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1403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Paragraph 4: Judgement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0976" y="1920240"/>
            <a:ext cx="10533888" cy="4846320"/>
          </a:xfrm>
        </p:spPr>
        <p:txBody>
          <a:bodyPr>
            <a:normAutofit/>
          </a:bodyPr>
          <a:lstStyle/>
          <a:p>
            <a:r>
              <a:rPr lang="en-CA"/>
              <a:t>Use a formal, persuasive tone</a:t>
            </a:r>
            <a:br>
              <a:rPr lang="en-CA"/>
            </a:br>
            <a:endParaRPr lang="en-CA"/>
          </a:p>
          <a:p>
            <a:pPr lvl="0"/>
            <a:r>
              <a:rPr lang="en-CA"/>
              <a:t>Topic Sentence</a:t>
            </a:r>
          </a:p>
          <a:p>
            <a:pPr lvl="1"/>
            <a:r>
              <a:rPr lang="en-CA"/>
              <a:t>Take a </a:t>
            </a:r>
            <a:r>
              <a:rPr lang="en-CA" b="1"/>
              <a:t>clear position </a:t>
            </a:r>
            <a:r>
              <a:rPr lang="en-CA"/>
              <a:t>on the following questions:</a:t>
            </a:r>
            <a:br>
              <a:rPr lang="en-CA"/>
            </a:br>
            <a:r>
              <a:rPr lang="en-CA" b="1"/>
              <a:t>How effective was the author in delivering the message?</a:t>
            </a:r>
            <a:br>
              <a:rPr lang="en-CA" b="1"/>
            </a:br>
            <a:endParaRPr lang="en-CA" b="1"/>
          </a:p>
          <a:p>
            <a:pPr lvl="0"/>
            <a:r>
              <a:rPr lang="en-CA"/>
              <a:t>Support your position with explanations and evidence</a:t>
            </a:r>
          </a:p>
          <a:p>
            <a:pPr lvl="1"/>
            <a:r>
              <a:rPr lang="en-CA" b="1"/>
              <a:t>Use specific examples</a:t>
            </a:r>
            <a:r>
              <a:rPr lang="en-CA"/>
              <a:t>, quotes and details from text</a:t>
            </a:r>
          </a:p>
          <a:p>
            <a:pPr lvl="1"/>
            <a:r>
              <a:rPr lang="en-CA"/>
              <a:t>Things to consider:</a:t>
            </a:r>
          </a:p>
          <a:p>
            <a:pPr lvl="2"/>
            <a:r>
              <a:rPr lang="en-CA"/>
              <a:t>Do not repeat any examples or quotes previously used</a:t>
            </a:r>
          </a:p>
          <a:p>
            <a:pPr lvl="2"/>
            <a:r>
              <a:rPr lang="en-CA"/>
              <a:t>Were the codes and conventions (characters, conflict etc.…) successfully used to prove a point?</a:t>
            </a:r>
          </a:p>
          <a:p>
            <a:pPr lvl="2"/>
            <a:r>
              <a:rPr lang="en-CA"/>
              <a:t>What did the text make you think about?</a:t>
            </a:r>
          </a:p>
          <a:p>
            <a:pPr lvl="2"/>
            <a:r>
              <a:rPr lang="en-CA"/>
              <a:t>Did the title, beginning and/or end properly portray the message behind the text?</a:t>
            </a:r>
          </a:p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8028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pEE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3200"/>
              <a:t>Don’t forget to </a:t>
            </a:r>
            <a:r>
              <a:rPr lang="en-CA" sz="3200" b="1"/>
              <a:t>PEE</a:t>
            </a:r>
          </a:p>
          <a:p>
            <a:pPr lvl="1"/>
            <a:r>
              <a:rPr lang="en-CA" sz="3000" b="1"/>
              <a:t>Point</a:t>
            </a:r>
          </a:p>
          <a:p>
            <a:pPr lvl="1"/>
            <a:r>
              <a:rPr lang="en-CA" sz="3000" b="1"/>
              <a:t>Example</a:t>
            </a:r>
          </a:p>
          <a:p>
            <a:pPr lvl="1"/>
            <a:r>
              <a:rPr lang="en-CA" sz="3000" b="1"/>
              <a:t>Explain</a:t>
            </a:r>
          </a:p>
          <a:p>
            <a:pPr marL="0" indent="0">
              <a:buNone/>
            </a:pPr>
            <a:endParaRPr lang="en-CA" sz="3200" b="1"/>
          </a:p>
          <a:p>
            <a:endParaRPr lang="en-CA" sz="3200" b="1"/>
          </a:p>
          <a:p>
            <a:r>
              <a:rPr lang="en-CA" sz="3200"/>
              <a:t>Always Explain, expand, examples!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7531" y="809302"/>
            <a:ext cx="1837749" cy="2825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5002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98E254CF5B6A46AACA414F5AA08C28" ma:contentTypeVersion="4" ma:contentTypeDescription="Create a new document." ma:contentTypeScope="" ma:versionID="024f096a7c106edeec2d915a5f408216">
  <xsd:schema xmlns:xsd="http://www.w3.org/2001/XMLSchema" xmlns:xs="http://www.w3.org/2001/XMLSchema" xmlns:p="http://schemas.microsoft.com/office/2006/metadata/properties" xmlns:ns2="23010215-fcfa-400f-b6cb-ab1bf89f80f0" targetNamespace="http://schemas.microsoft.com/office/2006/metadata/properties" ma:root="true" ma:fieldsID="1aa748e9227b7171c89955068a7835c8" ns2:_="">
    <xsd:import namespace="23010215-fcfa-400f-b6cb-ab1bf89f80f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10215-fcfa-400f-b6cb-ab1bf89f80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23EB31F-B217-4AB1-92F5-D923C63623A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F56E6F7-FF88-4A71-B695-FF2E6B60CB0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C34BD71-8384-4A40-AE5C-A0CD0BF18E32}">
  <ds:schemaRefs>
    <ds:schemaRef ds:uri="23010215-fcfa-400f-b6cb-ab1bf89f80f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Application>Microsoft Office PowerPoint</Application>
  <PresentationFormat>Grand écran</PresentationFormat>
  <Slides>7</Slides>
  <Notes>0</Notes>
  <HiddenSlides>0</HiddenSlide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Wood Type</vt:lpstr>
      <vt:lpstr>Reading Response</vt:lpstr>
      <vt:lpstr>Purpose</vt:lpstr>
      <vt:lpstr>Paragraph 1: Meaning</vt:lpstr>
      <vt:lpstr>Paragraph 2 : Codes and Conventions</vt:lpstr>
      <vt:lpstr>Paragraph 3: Connections</vt:lpstr>
      <vt:lpstr>Paragraph 4: Judgement</vt:lpstr>
      <vt:lpstr>pEE</vt:lpstr>
    </vt:vector>
  </TitlesOfParts>
  <Company>English Montreal School Board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Reading Response</dc:title>
  <dc:creator>Neri, Jessika</dc:creator>
  <cp:revision>9</cp:revision>
  <dcterms:created xsi:type="dcterms:W3CDTF">2017-12-11T18:32:43Z</dcterms:created>
  <dcterms:modified xsi:type="dcterms:W3CDTF">2024-01-22T02:36:04Z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0x0101005698E254CF5B6A46AACA414F5AA08C28</vt:lpwstr>
  </property>
</Properties>
</file>